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9" r:id="rId5"/>
    <p:sldId id="262" r:id="rId6"/>
    <p:sldId id="260" r:id="rId7"/>
    <p:sldId id="261" r:id="rId8"/>
    <p:sldId id="264" r:id="rId9"/>
    <p:sldId id="276" r:id="rId10"/>
    <p:sldId id="275" r:id="rId11"/>
    <p:sldId id="266" r:id="rId12"/>
    <p:sldId id="267" r:id="rId13"/>
    <p:sldId id="268" r:id="rId14"/>
    <p:sldId id="269" r:id="rId15"/>
    <p:sldId id="272" r:id="rId16"/>
    <p:sldId id="273" r:id="rId17"/>
    <p:sldId id="277" r:id="rId18"/>
    <p:sldId id="27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911-4CE4-4AEE-A046-396C10B4E780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6E70-307F-48BE-ADA5-2A42F638AD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911-4CE4-4AEE-A046-396C10B4E780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6E70-307F-48BE-ADA5-2A42F638AD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911-4CE4-4AEE-A046-396C10B4E780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6E70-307F-48BE-ADA5-2A42F638AD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911-4CE4-4AEE-A046-396C10B4E780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6E70-307F-48BE-ADA5-2A42F638AD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911-4CE4-4AEE-A046-396C10B4E780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6E70-307F-48BE-ADA5-2A42F638AD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911-4CE4-4AEE-A046-396C10B4E780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6E70-307F-48BE-ADA5-2A42F638AD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911-4CE4-4AEE-A046-396C10B4E780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6E70-307F-48BE-ADA5-2A42F638AD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911-4CE4-4AEE-A046-396C10B4E780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6E70-307F-48BE-ADA5-2A42F638AD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911-4CE4-4AEE-A046-396C10B4E780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6E70-307F-48BE-ADA5-2A42F638AD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911-4CE4-4AEE-A046-396C10B4E780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6E70-307F-48BE-ADA5-2A42F638AD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911-4CE4-4AEE-A046-396C10B4E780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6E70-307F-48BE-ADA5-2A42F638AD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C911-4CE4-4AEE-A046-396C10B4E780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6E70-307F-48BE-ADA5-2A42F638AD1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cs.wikipedia.org/wiki/Soubor:Illustration_Atropa_bella-donna0.jpg" TargetMode="External"/><Relationship Id="rId7" Type="http://schemas.openxmlformats.org/officeDocument/2006/relationships/hyperlink" Target="http://cs.wikipedia.org/wiki/Soubor:Illustration_Datura_stramonium0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hyperlink" Target="http://cs.wikipedia.org/wiki/Soubor:Hyoscyamus_niger_-_K%C3%B6hler%E2%80%93s_Medizinal-Pflanzen-073.jpg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2/2b/Aconitum_plicatum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e/e5/Cinchona.calisaya0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//upload.wikimedia.org/wikipedia/commons/8/88/Starr_070308-5471_Coffea_arabica.jpg" TargetMode="External"/><Relationship Id="rId7" Type="http://schemas.openxmlformats.org/officeDocument/2006/relationships/hyperlink" Target="//upload.wikimedia.org/wikipedia/commons/a/ac/Starr_070321-6121_Theobroma_cacao.j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hyperlink" Target="//upload.wikimedia.org/wikipedia/commons/e/e3/Camellia_sinensis_-_K%C3%B6hler%E2%80%93s_Medizinal-Pflanzen-025.jpg" TargetMode="Externa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s.wikipedia.org/wiki/Soubor:Nicotiana_tabacum_-_K%C3%B6hler%E2%80%93s_Medizinal-Pflanzen-098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//upload.wikimedia.org/wikipedia/commons/9/99/Starr_050225-4662_Nicotiana_tabacum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e/ed/Adormiderachorreando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//upload.wikimedia.org/wikipedia/commons/8/8b/Raw_opium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ALKALOIDY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Přírodní látky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9FA24-7D7D-4684-A107-BBD8B021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KODEIN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4BE3AC-61BC-49AA-BA74-0A1CB2488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používá </a:t>
            </a:r>
            <a:r>
              <a:rPr lang="cs-CZ" dirty="0">
                <a:solidFill>
                  <a:srgbClr val="FF0000"/>
                </a:solidFill>
              </a:rPr>
              <a:t>se k tlumení kašle </a:t>
            </a:r>
            <a:r>
              <a:rPr lang="cs-CZ" dirty="0"/>
              <a:t>a je obsažen v </a:t>
            </a:r>
            <a:br>
              <a:rPr lang="cs-CZ" dirty="0"/>
            </a:br>
            <a:r>
              <a:rPr lang="cs-CZ" dirty="0"/>
              <a:t>  některých analgetikách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upravený kodein na účinnější derivát</a:t>
            </a:r>
            <a:br>
              <a:rPr lang="cs-CZ" dirty="0"/>
            </a:br>
            <a:r>
              <a:rPr lang="cs-CZ" dirty="0"/>
              <a:t>  „braun“ je zneužíván jako droga</a:t>
            </a:r>
            <a:br>
              <a:rPr lang="cs-CZ" b="1" u="sng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A471E1-3615-4E48-B8E3-4ABD032B5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0" b="11279"/>
          <a:stretch/>
        </p:blipFill>
        <p:spPr>
          <a:xfrm>
            <a:off x="2339752" y="3861048"/>
            <a:ext cx="4791524" cy="27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87" y="41398"/>
            <a:ext cx="2802263" cy="186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/>
              <a:t>ATROPIN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124744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/>
              <a:t>používá </a:t>
            </a:r>
            <a:r>
              <a:rPr lang="cs-CZ" sz="3200" dirty="0">
                <a:solidFill>
                  <a:srgbClr val="FF0000"/>
                </a:solidFill>
              </a:rPr>
              <a:t>se v očním lékařství </a:t>
            </a:r>
            <a:r>
              <a:rPr lang="cs-CZ" sz="3200" dirty="0"/>
              <a:t>k diagnostice </a:t>
            </a:r>
            <a:br>
              <a:rPr lang="cs-CZ" sz="3200" dirty="0"/>
            </a:br>
            <a:r>
              <a:rPr lang="cs-CZ" sz="3200" dirty="0"/>
              <a:t>  očních chorob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/>
              <a:t>způsobuje rozšíření zornic</a:t>
            </a:r>
            <a:br>
              <a:rPr lang="cs-CZ" sz="3200" dirty="0"/>
            </a:br>
            <a:r>
              <a:rPr lang="cs-CZ" sz="3200" dirty="0"/>
              <a:t>- obsažený v rostlinách z čeledi lilkovitých</a:t>
            </a:r>
          </a:p>
        </p:txBody>
      </p:sp>
      <p:pic>
        <p:nvPicPr>
          <p:cNvPr id="2050" name="Picture 2" descr="Rulík zlomocný">
            <a:hlinkClick r:id="rId3" tooltip="Rulík zlomocný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3704" y="3190726"/>
            <a:ext cx="2016224" cy="3157190"/>
          </a:xfrm>
          <a:prstGeom prst="rect">
            <a:avLst/>
          </a:prstGeom>
          <a:noFill/>
        </p:spPr>
      </p:pic>
      <p:pic>
        <p:nvPicPr>
          <p:cNvPr id="2052" name="Picture 4" descr="Hyoscyamus niger - Köhler–s Medizinal-Pflanzen-07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837920"/>
            <a:ext cx="2095500" cy="2552700"/>
          </a:xfrm>
          <a:prstGeom prst="rect">
            <a:avLst/>
          </a:prstGeom>
          <a:noFill/>
        </p:spPr>
      </p:pic>
      <p:pic>
        <p:nvPicPr>
          <p:cNvPr id="2054" name="Picture 6" descr="Durman obecný">
            <a:hlinkClick r:id="rId7" tooltip="Durman obecný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344044"/>
            <a:ext cx="1921869" cy="302433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259632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rulík zlomocný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067944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blín černý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60232" y="60212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durman obecný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86358"/>
            <a:ext cx="3457667" cy="339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3518"/>
            <a:ext cx="8229600" cy="777210"/>
          </a:xfrm>
        </p:spPr>
        <p:txBody>
          <a:bodyPr/>
          <a:lstStyle/>
          <a:p>
            <a:r>
              <a:rPr lang="cs-CZ" dirty="0"/>
              <a:t>AKONITIN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99592" y="960536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/>
              <a:t>alkaloid obsažený v různých </a:t>
            </a:r>
            <a:r>
              <a:rPr lang="cs-CZ" sz="3200" dirty="0">
                <a:solidFill>
                  <a:srgbClr val="FF0000"/>
                </a:solidFill>
              </a:rPr>
              <a:t>druzích oměj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rgbClr val="FF0000"/>
                </a:solidFill>
              </a:rPr>
              <a:t>NEJJEDOVATĚJŠÍ!!!</a:t>
            </a:r>
            <a:endParaRPr lang="cs-CZ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/>
              <a:t>smrtelná dávka 3 mg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/>
              <a:t>pro modelování srdeční arytmie</a:t>
            </a:r>
          </a:p>
        </p:txBody>
      </p:sp>
      <p:pic>
        <p:nvPicPr>
          <p:cNvPr id="24578" name="Picture 2" descr="Soubor:Aconitum plicat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9852" y="3059315"/>
            <a:ext cx="2592288" cy="346602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211960" y="56612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oměj šalamounek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973" b="23083"/>
          <a:stretch/>
        </p:blipFill>
        <p:spPr bwMode="auto">
          <a:xfrm>
            <a:off x="6235472" y="3605944"/>
            <a:ext cx="2543175" cy="20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CHININ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41277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200" dirty="0"/>
              <a:t> obsažen v kůře chinovníku</a:t>
            </a:r>
          </a:p>
          <a:p>
            <a:pPr>
              <a:buFontTx/>
              <a:buChar char="-"/>
            </a:pPr>
            <a:r>
              <a:rPr lang="cs-CZ" sz="3200" dirty="0"/>
              <a:t> připravuje se z něj lék proti malárii</a:t>
            </a:r>
          </a:p>
        </p:txBody>
      </p:sp>
      <p:pic>
        <p:nvPicPr>
          <p:cNvPr id="25602" name="Picture 2" descr="Soubor:Cinchona.calisaya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53026"/>
            <a:ext cx="5040560" cy="378042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44" y="55672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85" y="4783792"/>
            <a:ext cx="2897440" cy="20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968" y="2554455"/>
            <a:ext cx="3215257" cy="214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864346" cy="19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KOFEIN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3"/>
            <a:ext cx="7992888" cy="26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200" dirty="0"/>
              <a:t> vyskytuje se </a:t>
            </a:r>
            <a:r>
              <a:rPr lang="cs-CZ" sz="3200" dirty="0">
                <a:solidFill>
                  <a:srgbClr val="FF0000"/>
                </a:solidFill>
              </a:rPr>
              <a:t>v kávě, čajových lístcích</a:t>
            </a:r>
            <a:r>
              <a:rPr lang="cs-CZ" sz="3200" dirty="0"/>
              <a:t>, </a:t>
            </a:r>
            <a:br>
              <a:rPr lang="cs-CZ" sz="3200" dirty="0"/>
            </a:br>
            <a:r>
              <a:rPr lang="cs-CZ" sz="3200" dirty="0"/>
              <a:t>   kakaových bobech</a:t>
            </a:r>
          </a:p>
          <a:p>
            <a:pPr>
              <a:buFontTx/>
              <a:buChar char="-"/>
            </a:pPr>
            <a:r>
              <a:rPr lang="cs-CZ" sz="3200" dirty="0"/>
              <a:t> </a:t>
            </a:r>
            <a:r>
              <a:rPr lang="cs-CZ" sz="3200" dirty="0">
                <a:solidFill>
                  <a:srgbClr val="FF0000"/>
                </a:solidFill>
              </a:rPr>
              <a:t>stimuluje c</a:t>
            </a:r>
            <a:r>
              <a:rPr lang="cs-CZ" sz="3200" dirty="0"/>
              <a:t>entrální nervovou soustavu  </a:t>
            </a:r>
            <a:br>
              <a:rPr lang="cs-CZ" sz="3200" dirty="0"/>
            </a:br>
            <a:r>
              <a:rPr lang="cs-CZ" sz="3200" dirty="0"/>
              <a:t>   a srdeční činnost</a:t>
            </a:r>
          </a:p>
          <a:p>
            <a:pPr>
              <a:buFontTx/>
              <a:buChar char="-"/>
            </a:pPr>
            <a:r>
              <a:rPr lang="cs-CZ" sz="3200" dirty="0"/>
              <a:t> čistý kofein je </a:t>
            </a:r>
            <a:r>
              <a:rPr lang="cs-CZ" sz="3200" dirty="0">
                <a:solidFill>
                  <a:srgbClr val="FF0000"/>
                </a:solidFill>
              </a:rPr>
              <a:t>bílý prášek hořké chuti</a:t>
            </a:r>
          </a:p>
        </p:txBody>
      </p:sp>
      <p:pic>
        <p:nvPicPr>
          <p:cNvPr id="26626" name="Picture 2" descr="Soubor:Starr 070308-5471 Coffea arabic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2234784" cy="2979712"/>
          </a:xfrm>
          <a:prstGeom prst="rect">
            <a:avLst/>
          </a:prstGeom>
          <a:noFill/>
        </p:spPr>
      </p:pic>
      <p:pic>
        <p:nvPicPr>
          <p:cNvPr id="26628" name="Picture 4" descr="Soubor:Camellia sinensis - Köhler–s Medizinal-Pflanzen-02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717032"/>
            <a:ext cx="2376264" cy="2880320"/>
          </a:xfrm>
          <a:prstGeom prst="rect">
            <a:avLst/>
          </a:prstGeom>
          <a:noFill/>
        </p:spPr>
      </p:pic>
      <p:pic>
        <p:nvPicPr>
          <p:cNvPr id="26630" name="Picture 6" descr="Soubor:Starr 070321-6121 Theobroma caca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4158" y="3645024"/>
            <a:ext cx="2250250" cy="3000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Odpověz na otázky: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1412776"/>
            <a:ext cx="77048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1. Podle čeho dostaly alkaloidy svůj název?</a:t>
            </a:r>
          </a:p>
          <a:p>
            <a:r>
              <a:rPr lang="cs-CZ" sz="3200" dirty="0"/>
              <a:t>2. Z čeho je získáváme?</a:t>
            </a:r>
          </a:p>
          <a:p>
            <a:r>
              <a:rPr lang="cs-CZ" sz="3200" dirty="0"/>
              <a:t>3. Jaký mají pro člověka význam?</a:t>
            </a:r>
          </a:p>
          <a:p>
            <a:r>
              <a:rPr lang="cs-CZ" sz="3200" dirty="0"/>
              <a:t>4. Jaký význam mají pro rostliny?</a:t>
            </a:r>
          </a:p>
          <a:p>
            <a:r>
              <a:rPr lang="cs-CZ" sz="3200" dirty="0"/>
              <a:t>5. Vytvoř správné dvojice:</a:t>
            </a:r>
            <a:br>
              <a:rPr lang="cs-CZ" sz="3200" dirty="0"/>
            </a:br>
            <a:r>
              <a:rPr lang="cs-CZ" sz="3200" dirty="0"/>
              <a:t>     morfin                        rulík zlomocný</a:t>
            </a:r>
            <a:br>
              <a:rPr lang="cs-CZ" sz="3200" dirty="0"/>
            </a:br>
            <a:r>
              <a:rPr lang="cs-CZ" sz="3200" dirty="0"/>
              <a:t>     kofein                         mák setý     </a:t>
            </a:r>
            <a:br>
              <a:rPr lang="cs-CZ" sz="3200" dirty="0"/>
            </a:br>
            <a:r>
              <a:rPr lang="cs-CZ" sz="3200" dirty="0"/>
              <a:t>     nikotin                        kávovník arabský</a:t>
            </a:r>
            <a:br>
              <a:rPr lang="cs-CZ" sz="3200" dirty="0"/>
            </a:br>
            <a:r>
              <a:rPr lang="cs-CZ" sz="3200" dirty="0"/>
              <a:t>     atropin                       tabák virginský</a:t>
            </a:r>
          </a:p>
          <a:p>
            <a:r>
              <a:rPr lang="cs-CZ" sz="3200" dirty="0"/>
              <a:t>      chinin			  chinovník</a:t>
            </a:r>
          </a:p>
          <a:p>
            <a:br>
              <a:rPr lang="cs-CZ" sz="3200" dirty="0"/>
            </a:br>
            <a:r>
              <a:rPr lang="cs-CZ" sz="3200" dirty="0"/>
              <a:t>      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119069F5-6166-4201-8B60-D3E82392092E}"/>
              </a:ext>
            </a:extLst>
          </p:cNvPr>
          <p:cNvCxnSpPr/>
          <p:nvPr/>
        </p:nvCxnSpPr>
        <p:spPr>
          <a:xfrm>
            <a:off x="2411760" y="4149080"/>
            <a:ext cx="187220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FBA8FAD-577A-483A-90AE-CAD01D589F6F}"/>
              </a:ext>
            </a:extLst>
          </p:cNvPr>
          <p:cNvCxnSpPr/>
          <p:nvPr/>
        </p:nvCxnSpPr>
        <p:spPr>
          <a:xfrm>
            <a:off x="2375456" y="4653136"/>
            <a:ext cx="187220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F1F2A21-7902-43FE-9851-89BDB54590E0}"/>
              </a:ext>
            </a:extLst>
          </p:cNvPr>
          <p:cNvCxnSpPr>
            <a:cxnSpLocks/>
          </p:cNvCxnSpPr>
          <p:nvPr/>
        </p:nvCxnSpPr>
        <p:spPr>
          <a:xfrm>
            <a:off x="2352472" y="5204348"/>
            <a:ext cx="1859488" cy="387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099D5D1-A744-42BE-B5F3-1F033AA125F6}"/>
              </a:ext>
            </a:extLst>
          </p:cNvPr>
          <p:cNvCxnSpPr>
            <a:cxnSpLocks/>
          </p:cNvCxnSpPr>
          <p:nvPr/>
        </p:nvCxnSpPr>
        <p:spPr>
          <a:xfrm flipV="1">
            <a:off x="2499844" y="4149080"/>
            <a:ext cx="1892136" cy="1442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9993A450-E304-48E7-B511-F0DF3C2BAB9A}"/>
              </a:ext>
            </a:extLst>
          </p:cNvPr>
          <p:cNvCxnSpPr>
            <a:cxnSpLocks/>
          </p:cNvCxnSpPr>
          <p:nvPr/>
        </p:nvCxnSpPr>
        <p:spPr>
          <a:xfrm>
            <a:off x="2339752" y="6096074"/>
            <a:ext cx="2052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Správné odpovědi: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55576" y="1196752"/>
            <a:ext cx="79208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2800" dirty="0"/>
              <a:t>Jsou to látky alkalického (zásaditého) charakteru.</a:t>
            </a:r>
          </a:p>
          <a:p>
            <a:pPr marL="514350" indent="-514350">
              <a:buAutoNum type="arabicPeriod"/>
            </a:pPr>
            <a:r>
              <a:rPr lang="cs-CZ" sz="2800" dirty="0"/>
              <a:t>Získávají se ze semen, listů, kořenů a kůry rostlin.</a:t>
            </a:r>
          </a:p>
          <a:p>
            <a:pPr marL="514350" indent="-514350">
              <a:buAutoNum type="arabicPeriod"/>
            </a:pPr>
            <a:r>
              <a:rPr lang="cs-CZ" sz="2800" dirty="0"/>
              <a:t>V malých dávkách slouží  jako léčiva, ve větším množství působí jako jedy.</a:t>
            </a:r>
          </a:p>
          <a:p>
            <a:pPr marL="514350" indent="-514350">
              <a:buAutoNum type="arabicPeriod"/>
            </a:pPr>
            <a:r>
              <a:rPr lang="cs-CZ" sz="2800" dirty="0"/>
              <a:t>V rostlinách mají obrannou funkci (hořká</a:t>
            </a:r>
            <a:br>
              <a:rPr lang="cs-CZ" sz="2800" dirty="0"/>
            </a:br>
            <a:r>
              <a:rPr lang="cs-CZ" sz="2800" dirty="0"/>
              <a:t> chuť, silná toxicita).</a:t>
            </a:r>
          </a:p>
          <a:p>
            <a:pPr marL="514350" indent="-514350">
              <a:buAutoNum type="arabicPeriod"/>
            </a:pPr>
            <a:r>
              <a:rPr lang="cs-CZ" sz="2800" dirty="0"/>
              <a:t>Vytvoř správné dvojice:</a:t>
            </a:r>
            <a:br>
              <a:rPr lang="cs-CZ" sz="2800" dirty="0"/>
            </a:br>
            <a:r>
              <a:rPr lang="cs-CZ" sz="2800" dirty="0"/>
              <a:t> morfin                        rulík zlomocný</a:t>
            </a:r>
            <a:br>
              <a:rPr lang="cs-CZ" sz="2800" dirty="0"/>
            </a:br>
            <a:r>
              <a:rPr lang="cs-CZ" sz="2800" dirty="0"/>
              <a:t> kofein                         mák setý     </a:t>
            </a:r>
            <a:br>
              <a:rPr lang="cs-CZ" sz="2800" dirty="0"/>
            </a:br>
            <a:r>
              <a:rPr lang="cs-CZ" sz="2800" dirty="0"/>
              <a:t> nikotin                        kávovník arabský</a:t>
            </a:r>
            <a:br>
              <a:rPr lang="cs-CZ" sz="2800" dirty="0"/>
            </a:br>
            <a:r>
              <a:rPr lang="cs-CZ" sz="2800" dirty="0"/>
              <a:t> atropin                       tabák virginský</a:t>
            </a:r>
          </a:p>
          <a:p>
            <a:r>
              <a:rPr lang="cs-CZ" sz="2800" dirty="0"/>
              <a:t>        chinin		          chinovník</a:t>
            </a:r>
          </a:p>
          <a:p>
            <a:pPr marL="514350" indent="-514350">
              <a:buAutoNum type="arabicPeriod"/>
            </a:pPr>
            <a:endParaRPr lang="cs-CZ" sz="3200" dirty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483768" y="4437112"/>
            <a:ext cx="180020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2339752" y="4869160"/>
            <a:ext cx="201622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2483768" y="5373216"/>
            <a:ext cx="180020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flipV="1">
            <a:off x="2555776" y="4509120"/>
            <a:ext cx="1728192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2478CCD-68A9-4F83-AE79-BC8FDDC06602}"/>
              </a:ext>
            </a:extLst>
          </p:cNvPr>
          <p:cNvCxnSpPr/>
          <p:nvPr/>
        </p:nvCxnSpPr>
        <p:spPr>
          <a:xfrm>
            <a:off x="2555776" y="6093296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8C675-6030-43CF-B3B5-06B2CE8E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Alkaloidy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EE6B4-A006-4D5D-853B-1494969EF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1800" dirty="0"/>
              <a:t>přírodní látky – v rostlinách přeměnou aminokyselin (semena, listy, kořen, kůra..)</a:t>
            </a:r>
          </a:p>
          <a:p>
            <a:r>
              <a:rPr lang="cs-CZ" sz="1800" dirty="0"/>
              <a:t>alkalické (zásadité) látky, hořké</a:t>
            </a:r>
          </a:p>
          <a:p>
            <a:r>
              <a:rPr lang="cs-CZ" sz="1800" dirty="0"/>
              <a:t>v molekule obsahují atom nebo atomy dusíku</a:t>
            </a:r>
          </a:p>
          <a:p>
            <a:r>
              <a:rPr lang="cs-CZ" sz="1800" dirty="0"/>
              <a:t>význam: pro člověka- léčiva nebo jedy</a:t>
            </a:r>
          </a:p>
          <a:p>
            <a:pPr marL="0" indent="0">
              <a:buNone/>
            </a:pPr>
            <a:r>
              <a:rPr lang="cs-CZ" sz="1800" dirty="0"/>
              <a:t>	     pro rostliny - ochranná funkce</a:t>
            </a:r>
          </a:p>
          <a:p>
            <a:pPr marL="0" indent="0">
              <a:buNone/>
            </a:pPr>
            <a:r>
              <a:rPr lang="cs-CZ" sz="1800" dirty="0"/>
              <a:t>DOPLŇ: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31BBED4-5D3F-4CEB-BB95-BB2879781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57291"/>
              </p:ext>
            </p:extLst>
          </p:nvPr>
        </p:nvGraphicFramePr>
        <p:xfrm>
          <a:off x="1524000" y="2852937"/>
          <a:ext cx="6096000" cy="36557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312514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228637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2976022"/>
                    </a:ext>
                  </a:extLst>
                </a:gridCol>
              </a:tblGrid>
              <a:tr h="378556">
                <a:tc>
                  <a:txBody>
                    <a:bodyPr/>
                    <a:lstStyle/>
                    <a:p>
                      <a:r>
                        <a:rPr lang="cs-CZ" dirty="0"/>
                        <a:t>ALKALOID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VÝSKYT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VÝZNAM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27827"/>
                  </a:ext>
                </a:extLst>
              </a:tr>
              <a:tr h="378556">
                <a:tc>
                  <a:txBody>
                    <a:bodyPr/>
                    <a:lstStyle/>
                    <a:p>
                      <a:r>
                        <a:rPr lang="cs-CZ" dirty="0"/>
                        <a:t>nikotin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stimuluje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796928"/>
                  </a:ext>
                </a:extLst>
              </a:tr>
              <a:tr h="378556">
                <a:tc>
                  <a:txBody>
                    <a:bodyPr/>
                    <a:lstStyle/>
                    <a:p>
                      <a:r>
                        <a:rPr lang="cs-CZ" dirty="0"/>
                        <a:t>kodein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opium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787343"/>
                  </a:ext>
                </a:extLst>
              </a:tr>
              <a:tr h="378556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opium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tlumí silnou bolest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066261"/>
                  </a:ext>
                </a:extLst>
              </a:tr>
              <a:tr h="37855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Kávovník, kakaovník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stimuluje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96386"/>
                  </a:ext>
                </a:extLst>
              </a:tr>
              <a:tr h="378556">
                <a:tc>
                  <a:txBody>
                    <a:bodyPr/>
                    <a:lstStyle/>
                    <a:p>
                      <a:r>
                        <a:rPr lang="cs-CZ" dirty="0"/>
                        <a:t>atropin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rulík zlomocný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594896"/>
                  </a:ext>
                </a:extLst>
              </a:tr>
              <a:tr h="378556">
                <a:tc>
                  <a:txBody>
                    <a:bodyPr/>
                    <a:lstStyle/>
                    <a:p>
                      <a:r>
                        <a:rPr lang="cs-CZ" dirty="0"/>
                        <a:t>chinin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Lék-malárie, </a:t>
                      </a:r>
                      <a:r>
                        <a:rPr lang="cs-CZ" dirty="0" err="1"/>
                        <a:t>tonic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086092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r>
                        <a:rPr lang="cs-CZ" dirty="0"/>
                        <a:t>Akonitin !!!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oměj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 modelování srdeční arytmie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720786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r>
                        <a:rPr lang="cs-CZ" dirty="0"/>
                        <a:t>kurare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šípové jedy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582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488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646E975-659B-42EB-877F-C8230FF1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192337"/>
            <a:ext cx="3143250" cy="43910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76C1D6F-6BEB-402C-A2D1-2A4E639D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KURARE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5481E6-1E51-4560-B36F-B3C76EDCA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směs alkaloidů- černá, smolná látka, účinnost i za sto let</a:t>
            </a:r>
          </a:p>
          <a:p>
            <a:r>
              <a:rPr lang="cs-CZ" sz="2400" dirty="0"/>
              <a:t>rostlina kulčiba</a:t>
            </a:r>
          </a:p>
          <a:p>
            <a:r>
              <a:rPr lang="cs-CZ" sz="2400" dirty="0"/>
              <a:t>použití: Indiáni – Amazonie, jedové šípy</a:t>
            </a:r>
          </a:p>
          <a:p>
            <a:r>
              <a:rPr lang="cs-CZ" sz="2400" dirty="0"/>
              <a:t>paralýza kosterního svalstva, následné udušení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71D778-BBE6-4FDE-9C64-C60967BB1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554" y="116632"/>
            <a:ext cx="2805832" cy="19003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011D6F0-E876-4474-9C36-097B71DBF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79" y="3426192"/>
            <a:ext cx="4190578" cy="31268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7D89FF-A917-4BE9-BC98-CCD591D21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519" y="4771833"/>
            <a:ext cx="23812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9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1052736"/>
            <a:ext cx="79208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/>
              <a:t> v molekule obsahují jeden nebo více atomů</a:t>
            </a:r>
            <a:br>
              <a:rPr lang="cs-CZ" sz="3200" dirty="0"/>
            </a:br>
            <a:r>
              <a:rPr lang="cs-CZ" sz="3200" dirty="0"/>
              <a:t>     dusíku</a:t>
            </a:r>
          </a:p>
          <a:p>
            <a:pPr>
              <a:buFont typeface="Wingdings" pitchFamily="2" charset="2"/>
              <a:buChar char="Ø"/>
            </a:pPr>
            <a:endParaRPr lang="cs-CZ" sz="3200" dirty="0"/>
          </a:p>
          <a:p>
            <a:pPr>
              <a:buFont typeface="Wingdings" pitchFamily="2" charset="2"/>
              <a:buChar char="Ø"/>
            </a:pPr>
            <a:endParaRPr lang="cs-CZ" sz="3200" dirty="0"/>
          </a:p>
          <a:p>
            <a:pPr>
              <a:buFont typeface="Wingdings" pitchFamily="2" charset="2"/>
              <a:buChar char="Ø"/>
            </a:pPr>
            <a:endParaRPr lang="cs-CZ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/>
              <a:t>PŘEMĚNOU AMINOKYSELIN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/>
              <a:t>NH</a:t>
            </a:r>
            <a:r>
              <a:rPr lang="cs-CZ" sz="3200" baseline="-25000" dirty="0"/>
              <a:t>2</a:t>
            </a:r>
            <a:r>
              <a:rPr lang="cs-CZ" sz="3200" dirty="0"/>
              <a:t>COOH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3200" dirty="0"/>
          </a:p>
          <a:p>
            <a:pPr>
              <a:buFont typeface="Wingdings" pitchFamily="2" charset="2"/>
              <a:buChar char="Ø"/>
            </a:pPr>
            <a:r>
              <a:rPr lang="cs-CZ" sz="3200" dirty="0"/>
              <a:t> látky alkalického (zásaditého) charakteru</a:t>
            </a:r>
          </a:p>
          <a:p>
            <a:pPr>
              <a:buFont typeface="Wingdings" pitchFamily="2" charset="2"/>
              <a:buChar char="Ø"/>
            </a:pPr>
            <a:endParaRPr lang="cs-CZ" sz="3200" dirty="0"/>
          </a:p>
          <a:p>
            <a:pPr>
              <a:buFont typeface="Wingdings" pitchFamily="2" charset="2"/>
              <a:buChar char="Ø"/>
            </a:pPr>
            <a:endParaRPr lang="cs-CZ" sz="3200" dirty="0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1E17A5D8-2747-44B2-9763-F0689BC1A173}"/>
              </a:ext>
            </a:extLst>
          </p:cNvPr>
          <p:cNvSpPr/>
          <p:nvPr/>
        </p:nvSpPr>
        <p:spPr>
          <a:xfrm>
            <a:off x="3059832" y="2132856"/>
            <a:ext cx="1008112" cy="7920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78BA878-B7F7-4025-ACCC-5E032A33A5FC}"/>
              </a:ext>
            </a:extLst>
          </p:cNvPr>
          <p:cNvSpPr/>
          <p:nvPr/>
        </p:nvSpPr>
        <p:spPr>
          <a:xfrm>
            <a:off x="5652120" y="1693203"/>
            <a:ext cx="1008112" cy="7920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6B0B82D-DCD8-43E3-AD97-C58AFCADF497}"/>
              </a:ext>
            </a:extLst>
          </p:cNvPr>
          <p:cNvSpPr/>
          <p:nvPr/>
        </p:nvSpPr>
        <p:spPr>
          <a:xfrm>
            <a:off x="6973416" y="2090187"/>
            <a:ext cx="1008112" cy="7920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A5BEE86-1EA3-4794-9D81-3EE5C435D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50" b="55683"/>
          <a:stretch/>
        </p:blipFill>
        <p:spPr>
          <a:xfrm>
            <a:off x="485800" y="5558795"/>
            <a:ext cx="8172400" cy="1003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27962-2D41-4F91-BA6E-A754A631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Alkaloidy  - z rostlin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2E3565-0A1C-4D28-8C3D-87F5A4F65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/>
              <a:t>získávají se ze semen, listů, kořenů a kůry</a:t>
            </a:r>
            <a:br>
              <a:rPr lang="cs-CZ" dirty="0"/>
            </a:br>
            <a:r>
              <a:rPr lang="cs-CZ" dirty="0"/>
              <a:t>     rostlin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/>
              <a:t> v rostlinách mají </a:t>
            </a:r>
            <a:r>
              <a:rPr lang="cs-CZ" dirty="0">
                <a:solidFill>
                  <a:srgbClr val="FF0000"/>
                </a:solidFill>
              </a:rPr>
              <a:t>obrannou funkci </a:t>
            </a:r>
            <a:r>
              <a:rPr lang="cs-CZ" dirty="0"/>
              <a:t>(hořká</a:t>
            </a:r>
            <a:br>
              <a:rPr lang="cs-CZ" dirty="0"/>
            </a:br>
            <a:r>
              <a:rPr lang="cs-CZ" dirty="0"/>
              <a:t>     chuť, silná toxicita)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/>
              <a:t> v malých dávkách slouží  </a:t>
            </a:r>
            <a:r>
              <a:rPr lang="cs-CZ" dirty="0">
                <a:solidFill>
                  <a:srgbClr val="FF0000"/>
                </a:solidFill>
              </a:rPr>
              <a:t>jako léčiva</a:t>
            </a:r>
            <a:r>
              <a:rPr lang="cs-CZ" dirty="0"/>
              <a:t>, ve</a:t>
            </a:r>
            <a:br>
              <a:rPr lang="cs-CZ" dirty="0"/>
            </a:br>
            <a:r>
              <a:rPr lang="cs-CZ" dirty="0"/>
              <a:t>     </a:t>
            </a:r>
            <a:r>
              <a:rPr lang="cs-CZ" dirty="0">
                <a:solidFill>
                  <a:srgbClr val="FF0000"/>
                </a:solidFill>
              </a:rPr>
              <a:t>větším</a:t>
            </a:r>
            <a:r>
              <a:rPr lang="cs-CZ" dirty="0"/>
              <a:t> množství působí </a:t>
            </a:r>
            <a:r>
              <a:rPr lang="cs-CZ" dirty="0">
                <a:solidFill>
                  <a:srgbClr val="FF0000"/>
                </a:solidFill>
              </a:rPr>
              <a:t>jako jedy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3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NIKOTIN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obsažený v listech tabáku</a:t>
            </a:r>
          </a:p>
          <a:p>
            <a:r>
              <a:rPr lang="cs-CZ" dirty="0"/>
              <a:t>stimuluje myšlení a pozornost</a:t>
            </a:r>
          </a:p>
          <a:p>
            <a:r>
              <a:rPr lang="cs-CZ" dirty="0"/>
              <a:t>zrychluje srdeční činnost, způsobuje zúžení cév a tím zvýšení krevního tlaku</a:t>
            </a:r>
          </a:p>
          <a:p>
            <a:r>
              <a:rPr lang="cs-CZ" dirty="0"/>
              <a:t>vyvolává extrémně silnou závislost</a:t>
            </a:r>
          </a:p>
          <a:p>
            <a:r>
              <a:rPr lang="cs-CZ" dirty="0"/>
              <a:t>smrtelná dávka: 60 mg</a:t>
            </a:r>
          </a:p>
          <a:p>
            <a:r>
              <a:rPr lang="cs-CZ" dirty="0"/>
              <a:t>z jedné cigarety se do těla dostane asi 1 mg</a:t>
            </a:r>
            <a:br>
              <a:rPr lang="cs-CZ" dirty="0"/>
            </a:br>
            <a:r>
              <a:rPr lang="cs-CZ" dirty="0"/>
              <a:t>nikotinu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Tabák virginský</a:t>
            </a:r>
          </a:p>
        </p:txBody>
      </p:sp>
      <p:pic>
        <p:nvPicPr>
          <p:cNvPr id="1026" name="Picture 2" descr="Nicotiana tabacum">
            <a:hlinkClick r:id="rId2" tooltip="Nicotiana tabacu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3302766" cy="4608512"/>
          </a:xfrm>
          <a:prstGeom prst="rect">
            <a:avLst/>
          </a:prstGeom>
          <a:noFill/>
        </p:spPr>
      </p:pic>
      <p:pic>
        <p:nvPicPr>
          <p:cNvPr id="2050" name="Picture 2" descr="Soubor:Starr 050225-4662 Nicotiana tabacu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196752"/>
            <a:ext cx="393146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rizika kouření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/>
              <a:t>záněty horních cest dýchacích</a:t>
            </a:r>
          </a:p>
          <a:p>
            <a:r>
              <a:rPr lang="cs-CZ" dirty="0"/>
              <a:t>zhoubné nádory, především rakovina plic</a:t>
            </a:r>
          </a:p>
          <a:p>
            <a:r>
              <a:rPr lang="cs-CZ" dirty="0"/>
              <a:t>kardiovaskulární choroby</a:t>
            </a:r>
          </a:p>
          <a:p>
            <a:r>
              <a:rPr lang="cs-CZ" dirty="0"/>
              <a:t>vředové choroby žaludku a dvanáctníku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53236"/>
            <a:ext cx="5832648" cy="320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Škodlivé látky v tabákovém kouři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tabákový kouř obsahuje </a:t>
            </a:r>
            <a:r>
              <a:rPr lang="cs-CZ" dirty="0">
                <a:solidFill>
                  <a:srgbClr val="FF0000"/>
                </a:solidFill>
              </a:rPr>
              <a:t>asi 4000 </a:t>
            </a:r>
            <a:r>
              <a:rPr lang="cs-CZ" dirty="0"/>
              <a:t>škodlivých látek, </a:t>
            </a:r>
            <a:r>
              <a:rPr lang="cs-CZ" dirty="0">
                <a:solidFill>
                  <a:srgbClr val="FF0000"/>
                </a:solidFill>
              </a:rPr>
              <a:t>přes 60 </a:t>
            </a:r>
            <a:r>
              <a:rPr lang="cs-CZ" dirty="0"/>
              <a:t>z nich má  </a:t>
            </a:r>
            <a:r>
              <a:rPr lang="cs-CZ" dirty="0">
                <a:solidFill>
                  <a:srgbClr val="FF0000"/>
                </a:solidFill>
              </a:rPr>
              <a:t>karcinogenní </a:t>
            </a:r>
            <a:r>
              <a:rPr lang="cs-CZ" dirty="0"/>
              <a:t>účinky</a:t>
            </a:r>
          </a:p>
          <a:p>
            <a:r>
              <a:rPr lang="cs-CZ" dirty="0"/>
              <a:t>např.</a:t>
            </a:r>
          </a:p>
          <a:p>
            <a:r>
              <a:rPr lang="cs-CZ" dirty="0"/>
              <a:t>dehet – pevné částice</a:t>
            </a:r>
          </a:p>
          <a:p>
            <a:r>
              <a:rPr lang="cs-CZ" dirty="0"/>
              <a:t>jedovaté plyny – CO, formaldehyd, kyanovodík</a:t>
            </a:r>
          </a:p>
          <a:p>
            <a:r>
              <a:rPr lang="cs-CZ" dirty="0"/>
              <a:t>těžké kovy – nikl, kadmium, arzen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Morfin, kodein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340768"/>
            <a:ext cx="76328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3200" dirty="0"/>
              <a:t>jsou alkaloidy získávané z tzv. surového </a:t>
            </a:r>
            <a:r>
              <a:rPr lang="cs-CZ" sz="3200" b="1" dirty="0">
                <a:solidFill>
                  <a:srgbClr val="FF0000"/>
                </a:solidFill>
              </a:rPr>
              <a:t>opia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/>
              <a:t> surové opium = zaschlé mléko získané</a:t>
            </a:r>
            <a:br>
              <a:rPr lang="cs-CZ" sz="3200" dirty="0"/>
            </a:br>
            <a:r>
              <a:rPr lang="cs-CZ" sz="3200" dirty="0"/>
              <a:t>   naříznutím </a:t>
            </a:r>
            <a:r>
              <a:rPr lang="cs-CZ" sz="3200" dirty="0">
                <a:solidFill>
                  <a:srgbClr val="FF0000"/>
                </a:solidFill>
              </a:rPr>
              <a:t>nezralých makovic </a:t>
            </a:r>
            <a:r>
              <a:rPr lang="cs-CZ" sz="3200" dirty="0"/>
              <a:t>máku setého </a:t>
            </a:r>
          </a:p>
          <a:p>
            <a:r>
              <a:rPr lang="cs-CZ" sz="3200" dirty="0"/>
              <a:t>   </a:t>
            </a:r>
          </a:p>
          <a:p>
            <a:endParaRPr lang="cs-CZ" sz="2800" dirty="0"/>
          </a:p>
        </p:txBody>
      </p:sp>
      <p:pic>
        <p:nvPicPr>
          <p:cNvPr id="21508" name="Picture 4" descr="File:Adormiderachorreand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2664296" cy="3552395"/>
          </a:xfrm>
          <a:prstGeom prst="rect">
            <a:avLst/>
          </a:prstGeom>
          <a:noFill/>
        </p:spPr>
      </p:pic>
      <p:pic>
        <p:nvPicPr>
          <p:cNvPr id="21510" name="Picture 6" descr="Soubor:Raw opiu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996952"/>
            <a:ext cx="3960440" cy="3380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E871A-4F57-478D-975E-00EFA423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MORFIN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D33A22-850B-4997-8DE0-7E4967FF2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600" b="1" dirty="0"/>
              <a:t> </a:t>
            </a:r>
            <a:r>
              <a:rPr lang="cs-CZ" sz="3600" dirty="0"/>
              <a:t>obchodní název </a:t>
            </a:r>
            <a:r>
              <a:rPr lang="cs-CZ" sz="3600" b="1" dirty="0"/>
              <a:t>morfium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v lékařství je </a:t>
            </a:r>
            <a:r>
              <a:rPr lang="cs-CZ" dirty="0"/>
              <a:t>používán </a:t>
            </a:r>
            <a:r>
              <a:rPr lang="cs-CZ" dirty="0">
                <a:solidFill>
                  <a:srgbClr val="FF0000"/>
                </a:solidFill>
              </a:rPr>
              <a:t>k tlumení bolestí </a:t>
            </a:r>
            <a:r>
              <a:rPr lang="cs-CZ" dirty="0"/>
              <a:t>při</a:t>
            </a:r>
            <a:br>
              <a:rPr lang="cs-CZ" dirty="0"/>
            </a:br>
            <a:r>
              <a:rPr lang="cs-CZ" dirty="0"/>
              <a:t>     </a:t>
            </a:r>
            <a:r>
              <a:rPr lang="cs-CZ" dirty="0">
                <a:solidFill>
                  <a:srgbClr val="FF0000"/>
                </a:solidFill>
              </a:rPr>
              <a:t>nádorových</a:t>
            </a:r>
            <a:r>
              <a:rPr lang="cs-CZ" dirty="0"/>
              <a:t> onemocněních a těžkých</a:t>
            </a:r>
            <a:br>
              <a:rPr lang="cs-CZ" dirty="0"/>
            </a:br>
            <a:r>
              <a:rPr lang="cs-CZ" dirty="0"/>
              <a:t>     poraněních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na morfin vzniká těžký návyk = morfinismus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5E8BB8-934F-4665-994B-B5D81B1A8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02" y="-44936"/>
            <a:ext cx="3435398" cy="229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625</Words>
  <Application>Microsoft Office PowerPoint</Application>
  <PresentationFormat>Předvádění na obrazovce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Motiv sady Office</vt:lpstr>
      <vt:lpstr>ALKALOIDY</vt:lpstr>
      <vt:lpstr>Prezentace aplikace PowerPoint</vt:lpstr>
      <vt:lpstr>Alkaloidy  - z rostlin</vt:lpstr>
      <vt:lpstr>NIKOTIN</vt:lpstr>
      <vt:lpstr>Tabák virginský</vt:lpstr>
      <vt:lpstr>Zdravotní rizika kouření</vt:lpstr>
      <vt:lpstr>Škodlivé látky v tabákovém kouři</vt:lpstr>
      <vt:lpstr>Morfin, kodein</vt:lpstr>
      <vt:lpstr>MORFIN</vt:lpstr>
      <vt:lpstr>KODEIN</vt:lpstr>
      <vt:lpstr>ATROPIN</vt:lpstr>
      <vt:lpstr>AKONITIN</vt:lpstr>
      <vt:lpstr>CHININ</vt:lpstr>
      <vt:lpstr>KOFEIN</vt:lpstr>
      <vt:lpstr>Odpověz na otázky:</vt:lpstr>
      <vt:lpstr>Správné odpovědi:</vt:lpstr>
      <vt:lpstr>Alkaloidy (zápis)</vt:lpstr>
      <vt:lpstr>KURARE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ALKALOIDY</dc:title>
  <dc:creator>user</dc:creator>
  <cp:lastModifiedBy>Dagmar Hegrová</cp:lastModifiedBy>
  <cp:revision>50</cp:revision>
  <dcterms:created xsi:type="dcterms:W3CDTF">2013-12-29T17:55:24Z</dcterms:created>
  <dcterms:modified xsi:type="dcterms:W3CDTF">2021-04-07T17:45:51Z</dcterms:modified>
</cp:coreProperties>
</file>